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70" r:id="rId3"/>
    <p:sldId id="271" r:id="rId4"/>
    <p:sldId id="257" r:id="rId5"/>
    <p:sldId id="267" r:id="rId6"/>
    <p:sldId id="268" r:id="rId7"/>
    <p:sldId id="260" r:id="rId8"/>
    <p:sldId id="261" r:id="rId9"/>
    <p:sldId id="269" r:id="rId10"/>
    <p:sldId id="264" r:id="rId11"/>
    <p:sldId id="265" r:id="rId12"/>
  </p:sldIdLst>
  <p:sldSz cx="10080625" cy="7559675"/>
  <p:notesSz cx="7772400" cy="10058400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0" autoAdjust="0"/>
    <p:restoredTop sz="94601" autoAdjust="0"/>
  </p:normalViewPr>
  <p:slideViewPr>
    <p:cSldViewPr>
      <p:cViewPr varScale="1">
        <p:scale>
          <a:sx n="82" d="100"/>
          <a:sy n="82" d="100"/>
        </p:scale>
        <p:origin x="-1312" y="-10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3828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7613" cy="377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fld id="{DC617A3E-9809-A94D-AB08-B12ACB46C45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5145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5D6B27-650F-8D46-A555-B68349899F9C}" type="slidenum">
              <a:rPr lang="en-US"/>
              <a:pPr/>
              <a:t>1</a:t>
            </a:fld>
            <a:endParaRPr lang="en-US"/>
          </a:p>
        </p:txBody>
      </p:sp>
      <p:sp>
        <p:nvSpPr>
          <p:cNvPr id="1433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433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1ED03A-6211-6640-947E-5BBA45CAD7FB}" type="slidenum">
              <a:rPr lang="en-US"/>
              <a:pPr/>
              <a:t>4</a:t>
            </a:fld>
            <a:endParaRPr lang="en-US"/>
          </a:p>
        </p:txBody>
      </p:sp>
      <p:sp>
        <p:nvSpPr>
          <p:cNvPr id="1536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536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6479D6B-A76D-AE4C-9BD8-73BF7E98FAC5}" type="slidenum">
              <a:rPr lang="en-US"/>
              <a:pPr/>
              <a:t>7</a:t>
            </a:fld>
            <a:endParaRPr lang="en-US"/>
          </a:p>
        </p:txBody>
      </p:sp>
      <p:sp>
        <p:nvSpPr>
          <p:cNvPr id="1843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843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0E38787-E0CD-4E46-B4D0-FC76C00DBDEC}" type="slidenum">
              <a:rPr lang="en-US"/>
              <a:pPr/>
              <a:t>8</a:t>
            </a:fld>
            <a:endParaRPr lang="en-US"/>
          </a:p>
        </p:txBody>
      </p:sp>
      <p:sp>
        <p:nvSpPr>
          <p:cNvPr id="1945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945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0736162-AF5D-1840-AE00-856611A9F9FF}" type="slidenum">
              <a:rPr lang="en-US"/>
              <a:pPr/>
              <a:t>10</a:t>
            </a:fld>
            <a:endParaRPr lang="en-US"/>
          </a:p>
        </p:txBody>
      </p:sp>
      <p:sp>
        <p:nvSpPr>
          <p:cNvPr id="2252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253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F3AAAC5-F201-1A4B-AAEE-700B618B19E7}" type="slidenum">
              <a:rPr lang="en-US"/>
              <a:pPr/>
              <a:t>11</a:t>
            </a:fld>
            <a:endParaRPr lang="en-US"/>
          </a:p>
        </p:txBody>
      </p:sp>
      <p:sp>
        <p:nvSpPr>
          <p:cNvPr id="2355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355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04FEB07-05DF-0146-BF5C-D937FA2BAA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969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48DCC4E-129D-A04A-B282-8ADAA5D17F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824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64547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64547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3B31F98-5FAF-EC4B-9A24-232FAA14BCC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384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9387" cy="1260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503238" y="6886575"/>
            <a:ext cx="2346325" cy="51911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3448050" y="6886575"/>
            <a:ext cx="3194050" cy="51911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7227888" y="6886575"/>
            <a:ext cx="2346325" cy="519113"/>
          </a:xfrm>
        </p:spPr>
        <p:txBody>
          <a:bodyPr/>
          <a:lstStyle>
            <a:lvl1pPr>
              <a:defRPr/>
            </a:lvl1pPr>
          </a:lstStyle>
          <a:p>
            <a:fld id="{60D8ACB9-BE12-1B4E-B345-9FA7531B9CC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985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215ECE2-1E6E-0346-A553-49E6866DAF7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042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4724C7B-15E4-AE47-A72D-FAC6BD3696E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697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B32C6A1-8A04-BB47-895F-C7C6D70803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79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8B14EF4-987B-4D43-A9FE-F4BBDD0BBCA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135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8AB0D24-7AD2-334E-A184-5CF26656D22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76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3DAC7B5-F249-5840-9675-A923A8608E7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806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312AAAE-D722-A247-B029-20F1C4B5773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554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9E3EFC4-8AEA-C147-B7E5-2C9BB6B7852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934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98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fld id="{45D4552A-B4C1-BC44-B8C4-A1C8BCA6C61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dirty="0"/>
              <a:t>Immigration Unit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503238" y="1768475"/>
            <a:ext cx="9070975" cy="49895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47628" rIns="0" bIns="0" anchor="ctr"/>
          <a:lstStyle/>
          <a:p>
            <a:pPr marL="0" indent="0" algn="ctr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5400" b="1">
                <a:latin typeface="Franklin Gothic Book" charset="0"/>
                <a:cs typeface="Franklin Gothic Book" charset="0"/>
              </a:rPr>
              <a:t>Unit Question:  Should the U.S. welcome all those who wish to come?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-15875"/>
            <a:ext cx="9070975" cy="2759075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b="1" u="sng" dirty="0">
                <a:latin typeface="Franklin Gothic Book" charset="0"/>
                <a:cs typeface="Franklin Gothic Book" charset="0"/>
              </a:rPr>
              <a:t>Immigration Reform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 smtClean="0">
                <a:latin typeface="Franklin Gothic Book" charset="0"/>
                <a:cs typeface="Franklin Gothic Book" charset="0"/>
              </a:rPr>
              <a:t>What </a:t>
            </a:r>
            <a:r>
              <a:rPr lang="en-US" dirty="0">
                <a:latin typeface="Franklin Gothic Book" charset="0"/>
                <a:cs typeface="Franklin Gothic Book" charset="0"/>
              </a:rPr>
              <a:t>ideas come to mind when you hear the </a:t>
            </a:r>
            <a:r>
              <a:rPr lang="en-US" dirty="0"/>
              <a:t>above term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503238" y="1768475"/>
            <a:ext cx="9070975" cy="49895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28224" rIns="0" bIns="0" anchor="ctr"/>
          <a:lstStyle/>
          <a:p>
            <a:pPr marL="0" indent="0" algn="ctr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en-US" b="1" dirty="0">
              <a:latin typeface="Franklin Gothic Book" charset="0"/>
              <a:cs typeface="Franklin Gothic Book" charset="0"/>
            </a:endParaRPr>
          </a:p>
          <a:p>
            <a:pPr marL="0" indent="0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dirty="0">
                <a:latin typeface="Franklin Gothic Book" charset="0"/>
                <a:cs typeface="Franklin Gothic Book" charset="0"/>
              </a:rPr>
              <a:t>	</a:t>
            </a:r>
            <a:r>
              <a:rPr lang="en-US" dirty="0" smtClean="0">
                <a:latin typeface="Franklin Gothic Book" charset="0"/>
                <a:cs typeface="Franklin Gothic Book" charset="0"/>
              </a:rPr>
              <a:t>- More border security?</a:t>
            </a:r>
          </a:p>
          <a:p>
            <a:pPr marL="0" indent="0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dirty="0" smtClean="0">
                <a:latin typeface="Franklin Gothic Book" charset="0"/>
                <a:cs typeface="Franklin Gothic Book" charset="0"/>
              </a:rPr>
              <a:t>	- Make naturalization process easier?</a:t>
            </a:r>
          </a:p>
          <a:p>
            <a:pPr marL="0" indent="0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dirty="0" smtClean="0">
                <a:latin typeface="Franklin Gothic Book" charset="0"/>
                <a:cs typeface="Franklin Gothic Book" charset="0"/>
              </a:rPr>
              <a:t>	- Punish employers who hire illegal workers?</a:t>
            </a:r>
          </a:p>
          <a:p>
            <a:pPr marL="0" indent="0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dirty="0" smtClean="0">
                <a:latin typeface="Franklin Gothic Book" charset="0"/>
                <a:cs typeface="Franklin Gothic Book" charset="0"/>
              </a:rPr>
              <a:t>	- Mass deportation?</a:t>
            </a:r>
          </a:p>
          <a:p>
            <a:pPr marL="0" indent="0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dirty="0" smtClean="0">
                <a:latin typeface="Franklin Gothic Book" charset="0"/>
                <a:cs typeface="Franklin Gothic Book" charset="0"/>
              </a:rPr>
              <a:t>	- Forgive those who are already in the U.S.?</a:t>
            </a:r>
            <a:endParaRPr lang="en-US" dirty="0">
              <a:latin typeface="Franklin Gothic Book" charset="0"/>
              <a:cs typeface="Franklin Gothic Book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503238" y="301625"/>
            <a:ext cx="9070975" cy="645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38808" rIns="0" bIns="0" anchor="ctr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9pPr>
          </a:lstStyle>
          <a:p>
            <a:r>
              <a:rPr lang="en-US" sz="4400" b="1" u="sng" dirty="0">
                <a:latin typeface="Franklin Gothic Book" charset="0"/>
                <a:cs typeface="Franklin Gothic Book" charset="0"/>
              </a:rPr>
              <a:t>Amnesty</a:t>
            </a:r>
            <a:r>
              <a:rPr lang="en-US" sz="4400" dirty="0">
                <a:latin typeface="Franklin Gothic Book" charset="0"/>
                <a:cs typeface="Franklin Gothic Book" charset="0"/>
              </a:rPr>
              <a:t>: Forgiveness for breaking a law – it would allow illegal immigrants to apply for citizenship and enter the naturalization process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2" y="2560637"/>
            <a:ext cx="9069387" cy="1260475"/>
          </a:xfrm>
        </p:spPr>
        <p:txBody>
          <a:bodyPr/>
          <a:lstStyle/>
          <a:p>
            <a:r>
              <a:rPr lang="en-US" dirty="0" smtClean="0"/>
              <a:t>What do you know about </a:t>
            </a:r>
            <a:r>
              <a:rPr lang="en-US" b="1" dirty="0" smtClean="0"/>
              <a:t>CURRENT ISSUES</a:t>
            </a:r>
            <a:r>
              <a:rPr lang="en-US" dirty="0" smtClean="0"/>
              <a:t> related to this topic?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138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512" y="2560637"/>
            <a:ext cx="9069387" cy="1260475"/>
          </a:xfrm>
        </p:spPr>
        <p:txBody>
          <a:bodyPr/>
          <a:lstStyle/>
          <a:p>
            <a:r>
              <a:rPr lang="en-US" dirty="0" smtClean="0"/>
              <a:t>How might this topic relate to the </a:t>
            </a:r>
            <a:r>
              <a:rPr lang="en-US" b="1" dirty="0" smtClean="0"/>
              <a:t>HISTORY </a:t>
            </a:r>
            <a:r>
              <a:rPr lang="en-US" dirty="0" smtClean="0"/>
              <a:t>of this country?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296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39712" y="301625"/>
            <a:ext cx="9525000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4000" dirty="0" smtClean="0"/>
              <a:t>What issues does this unit question raise?</a:t>
            </a:r>
            <a:endParaRPr lang="en-US" sz="40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3238" y="1768475"/>
            <a:ext cx="9070975" cy="4989513"/>
          </a:xfrm>
          <a:ln/>
        </p:spPr>
        <p:txBody>
          <a:bodyPr/>
          <a:lstStyle/>
          <a:p>
            <a:pPr marL="431800" indent="-323850">
              <a:buSzPct val="45000"/>
              <a:buFont typeface="Wingdings" charset="0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/>
              <a:t>Why have immigrants come to the U.S. In the past and today?</a:t>
            </a:r>
          </a:p>
          <a:p>
            <a:pPr marL="431800" indent="-323850">
              <a:buSzPct val="45000"/>
              <a:buFont typeface="Wingdings" charset="0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/>
              <a:t>What effects have immigrants had on this country throughout its history?</a:t>
            </a:r>
          </a:p>
          <a:p>
            <a:pPr marL="431800" indent="-323850">
              <a:buSzPct val="45000"/>
              <a:buFont typeface="Wingdings" charset="0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/>
              <a:t>How have immigrants been received by those here before them?</a:t>
            </a:r>
          </a:p>
          <a:p>
            <a:pPr marL="431800" indent="-323850">
              <a:buSzPct val="45000"/>
              <a:buFont typeface="Wingdings" charset="0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/>
              <a:t>For what reason have some people opposed immigration at points in U.S. history?</a:t>
            </a:r>
          </a:p>
          <a:p>
            <a:pPr marL="431800" indent="-323850">
              <a:buSzPct val="45000"/>
              <a:buFont typeface="Wingdings" charset="0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/>
              <a:t>What challenges has immigration presented to the United States?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b="1" u="sng" dirty="0"/>
              <a:t>Immigrant:</a:t>
            </a:r>
            <a:r>
              <a:rPr lang="en-US" sz="4000" u="sng" dirty="0"/>
              <a:t> </a:t>
            </a:r>
            <a:r>
              <a:rPr lang="en-US" sz="4000" dirty="0"/>
              <a:t>  Someone who has moved from a different country to live in the U.S.</a:t>
            </a:r>
          </a:p>
          <a:p>
            <a:pPr marL="571500" lvl="0" indent="-571500">
              <a:buFont typeface="Arial"/>
              <a:buChar char="•"/>
            </a:pPr>
            <a:r>
              <a:rPr lang="en-US" sz="4000" dirty="0"/>
              <a:t>Can be a non-citizen (alien) or a citizen</a:t>
            </a:r>
          </a:p>
          <a:p>
            <a:pPr marL="571500" lvl="0" indent="-571500">
              <a:buFont typeface="Arial"/>
              <a:buChar char="•"/>
            </a:pPr>
            <a:r>
              <a:rPr lang="en-US" sz="4000" dirty="0"/>
              <a:t>Can be legally in the country or here illegally</a:t>
            </a: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56834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b="1" u="sng" dirty="0"/>
              <a:t>Visa:</a:t>
            </a:r>
            <a:r>
              <a:rPr lang="en-US" sz="4400" dirty="0"/>
              <a:t>  Official permission to stay in the country for a limited time</a:t>
            </a:r>
          </a:p>
          <a:p>
            <a:r>
              <a:rPr lang="en-US" sz="4400" dirty="0"/>
              <a:t>	</a:t>
            </a:r>
            <a:r>
              <a:rPr lang="en-US" sz="3600" dirty="0"/>
              <a:t> - Different lengths depending on type of visa (example:  5 years for student visa)</a:t>
            </a:r>
          </a:p>
          <a:p>
            <a:r>
              <a:rPr lang="en-US" sz="4400" b="1" dirty="0"/>
              <a:t> </a:t>
            </a:r>
            <a:endParaRPr lang="en-US" sz="4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304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503238" y="301625"/>
            <a:ext cx="9070975" cy="645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35280" rIns="0" bIns="0" anchor="ctr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9pPr>
          </a:lstStyle>
          <a:p>
            <a:r>
              <a:rPr lang="en-US" sz="4000" b="1" u="sng" dirty="0">
                <a:latin typeface="Franklin Gothic Book" charset="0"/>
                <a:cs typeface="Franklin Gothic Book" charset="0"/>
              </a:rPr>
              <a:t>Naturalization:</a:t>
            </a:r>
            <a:r>
              <a:rPr lang="en-US" sz="4000" dirty="0">
                <a:latin typeface="Franklin Gothic Book" charset="0"/>
                <a:cs typeface="Franklin Gothic Book" charset="0"/>
              </a:rPr>
              <a:t>  The process of becoming a U.S. Citizen</a:t>
            </a:r>
          </a:p>
          <a:p>
            <a:endParaRPr lang="en-US" sz="4000" dirty="0">
              <a:latin typeface="Franklin Gothic Book" charset="0"/>
              <a:cs typeface="Franklin Gothic Book" charset="0"/>
            </a:endParaRPr>
          </a:p>
          <a:p>
            <a:pPr>
              <a:buSzPct val="45000"/>
              <a:buFont typeface="Wingdings" charset="0"/>
              <a:buChar char=""/>
            </a:pPr>
            <a:r>
              <a:rPr lang="en-US" sz="4000" dirty="0">
                <a:latin typeface="Franklin Gothic Book" charset="0"/>
                <a:cs typeface="Franklin Gothic Book" charset="0"/>
              </a:rPr>
              <a:t>  Need to be legally in the country for 5 years before applying for citizenship</a:t>
            </a:r>
          </a:p>
          <a:p>
            <a:pPr>
              <a:buClrTx/>
              <a:buSzTx/>
              <a:buFontTx/>
              <a:buNone/>
            </a:pPr>
            <a:endParaRPr lang="en-US" sz="3200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503238" y="301625"/>
            <a:ext cx="9070975" cy="645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38808" rIns="0" bIns="0" anchor="ctr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9pPr>
          </a:lstStyle>
          <a:p>
            <a:r>
              <a:rPr lang="en-US" sz="4400" b="1" u="sng" dirty="0">
                <a:latin typeface="Franklin Gothic Book" charset="0"/>
                <a:cs typeface="Franklin Gothic Book" charset="0"/>
              </a:rPr>
              <a:t>Green Card:</a:t>
            </a:r>
            <a:r>
              <a:rPr lang="en-US" sz="4400" dirty="0">
                <a:latin typeface="Franklin Gothic Book" charset="0"/>
                <a:cs typeface="Franklin Gothic Book" charset="0"/>
              </a:rPr>
              <a:t>  Permission to live permanently in the country (difficult to get)</a:t>
            </a:r>
          </a:p>
          <a:p>
            <a:endParaRPr lang="en-US" sz="3200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b="1" u="sng" dirty="0"/>
              <a:t>Illegal Immigrant:</a:t>
            </a:r>
            <a:r>
              <a:rPr lang="en-US" sz="4400" dirty="0"/>
              <a:t>  A person in the country without permission (or with an expired visa</a:t>
            </a:r>
            <a:r>
              <a:rPr lang="en-US" sz="4400" dirty="0" smtClean="0"/>
              <a:t>)</a:t>
            </a:r>
          </a:p>
          <a:p>
            <a:endParaRPr lang="en-US" sz="4400" dirty="0"/>
          </a:p>
          <a:p>
            <a:r>
              <a:rPr lang="en-US" sz="4400" b="1" u="sng" dirty="0"/>
              <a:t>Undocumented Immigrant:</a:t>
            </a:r>
            <a:r>
              <a:rPr lang="en-US" sz="4400" dirty="0"/>
              <a:t>  Same as above:  A person in the country without permission (or with an expired visa)</a:t>
            </a:r>
          </a:p>
          <a:p>
            <a:endParaRPr lang="en-US" sz="4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886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Arial Unicode MS"/>
      </a:majorFont>
      <a:minorFont>
        <a:latin typeface="Arial"/>
        <a:ea typeface="ＭＳ Ｐゴシック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  <a:ea typeface="ＭＳ Ｐゴシック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  <a:ea typeface="ＭＳ Ｐゴシック" charset="0"/>
            <a:cs typeface="Arial Unicode M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1254</TotalTime>
  <Words>270</Words>
  <Application>Microsoft Macintosh PowerPoint</Application>
  <PresentationFormat>Custom</PresentationFormat>
  <Paragraphs>37</Paragraphs>
  <Slides>11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Immigration Unit</vt:lpstr>
      <vt:lpstr>What do you know about CURRENT ISSUES related to this topic?</vt:lpstr>
      <vt:lpstr>How might this topic relate to the HISTORY of this country?</vt:lpstr>
      <vt:lpstr>What issues does this unit question raise?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Immigration Reform: What ideas come to mind when you hear the above term?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Immigration Unit</dc:title>
  <cp:lastModifiedBy>Dom Lambek</cp:lastModifiedBy>
  <cp:revision>8</cp:revision>
  <cp:lastPrinted>1601-01-01T00:00:00Z</cp:lastPrinted>
  <dcterms:created xsi:type="dcterms:W3CDTF">2011-09-12T03:01:53Z</dcterms:created>
  <dcterms:modified xsi:type="dcterms:W3CDTF">2015-09-07T18:28:25Z</dcterms:modified>
</cp:coreProperties>
</file>